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57" r:id="rId3"/>
    <p:sldId id="258" r:id="rId4"/>
    <p:sldId id="267" r:id="rId5"/>
    <p:sldId id="268" r:id="rId6"/>
    <p:sldId id="269" r:id="rId7"/>
    <p:sldId id="260" r:id="rId8"/>
    <p:sldId id="261" r:id="rId9"/>
    <p:sldId id="270" r:id="rId10"/>
    <p:sldId id="263" r:id="rId11"/>
    <p:sldId id="264" r:id="rId12"/>
    <p:sldId id="272" r:id="rId13"/>
    <p:sldId id="26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52D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 snapToGrid="0">
      <p:cViewPr>
        <p:scale>
          <a:sx n="76" d="100"/>
          <a:sy n="76" d="100"/>
        </p:scale>
        <p:origin x="-1878" y="-9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CD7D2B1-43F8-4B6B-90D3-F563E180FBB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5FD4045-5602-4FDD-9A3F-D235169B1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9858" y="492563"/>
            <a:ext cx="7766936" cy="4117016"/>
          </a:xfrm>
        </p:spPr>
        <p:txBody>
          <a:bodyPr>
            <a:normAutofit/>
          </a:bodyPr>
          <a:lstStyle/>
          <a:p>
            <a:r>
              <a:rPr lang="ru-RU" sz="1800" i="1" dirty="0" smtClean="0">
                <a:solidFill>
                  <a:srgbClr val="7030A0"/>
                </a:solidFill>
                <a:effectLst/>
              </a:rPr>
              <a:t>МАДОУ «Детский сад комбинированного вида № 13 г. Шебекино Белгородской области»</a:t>
            </a:r>
            <a:r>
              <a:rPr lang="ru-RU" dirty="0" smtClean="0">
                <a:solidFill>
                  <a:srgbClr val="C00000"/>
                </a:solidFill>
                <a:effectLst/>
              </a:rPr>
              <a:t> </a:t>
            </a:r>
            <a:br>
              <a:rPr lang="ru-RU" dirty="0" smtClean="0">
                <a:solidFill>
                  <a:srgbClr val="C00000"/>
                </a:solidFill>
                <a:effectLst/>
              </a:rPr>
            </a:br>
            <a:r>
              <a:rPr lang="ru-RU" dirty="0" err="1" smtClean="0">
                <a:solidFill>
                  <a:srgbClr val="C00000"/>
                </a:solidFill>
                <a:effectLst/>
              </a:rPr>
              <a:t>педагогическАЯ</a:t>
            </a:r>
            <a:r>
              <a:rPr lang="ru-RU" dirty="0" smtClean="0">
                <a:solidFill>
                  <a:srgbClr val="C00000"/>
                </a:solidFill>
                <a:effectLst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effectLst/>
              </a:rPr>
              <a:t>ТехнологиЯ</a:t>
            </a:r>
            <a:r>
              <a:rPr lang="ru-RU" dirty="0" smtClean="0">
                <a:solidFill>
                  <a:srgbClr val="C00000"/>
                </a:solidFill>
                <a:effectLst/>
              </a:rPr>
              <a:t/>
            </a:r>
            <a:br>
              <a:rPr lang="ru-RU" dirty="0" smtClean="0">
                <a:solidFill>
                  <a:srgbClr val="C00000"/>
                </a:solidFill>
                <a:effectLst/>
              </a:rPr>
            </a:br>
            <a:r>
              <a:rPr lang="ru-RU" dirty="0" smtClean="0">
                <a:solidFill>
                  <a:srgbClr val="C00000"/>
                </a:solidFill>
                <a:effectLst/>
              </a:rPr>
              <a:t>«Волшебный телефон»    </a:t>
            </a:r>
            <a:endParaRPr lang="ru-RU" dirty="0">
              <a:solidFill>
                <a:srgbClr val="C00000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65961" y="4800359"/>
            <a:ext cx="8534400" cy="1561513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rgbClr val="7030A0"/>
                </a:solidFill>
              </a:rPr>
              <a:t>	</a:t>
            </a:r>
            <a:r>
              <a:rPr lang="ru-RU" dirty="0" smtClean="0">
                <a:solidFill>
                  <a:srgbClr val="7030A0"/>
                </a:solidFill>
              </a:rPr>
              <a:t>			</a:t>
            </a:r>
            <a:r>
              <a:rPr lang="ru-RU" dirty="0" smtClean="0">
                <a:solidFill>
                  <a:srgbClr val="7030A0"/>
                </a:solidFill>
              </a:rPr>
              <a:t>Подготовила </a:t>
            </a:r>
            <a:r>
              <a:rPr lang="ru-RU" dirty="0" smtClean="0">
                <a:solidFill>
                  <a:srgbClr val="7030A0"/>
                </a:solidFill>
              </a:rPr>
              <a:t>:  Бублик Н.Л.</a:t>
            </a:r>
          </a:p>
          <a:p>
            <a:endParaRPr lang="ru-RU" dirty="0">
              <a:solidFill>
                <a:srgbClr val="7030A0"/>
              </a:solidFill>
            </a:endParaRPr>
          </a:p>
          <a:p>
            <a:r>
              <a:rPr lang="ru-RU" sz="2000" dirty="0" smtClean="0">
                <a:solidFill>
                  <a:srgbClr val="7030A0"/>
                </a:solidFill>
              </a:rPr>
              <a:t>г. Шебекино 2021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07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0070C0"/>
                </a:solidFill>
              </a:rPr>
              <a:t>«Волшебный телефон» - педагогическая технология развивающего общения, предложенная  Н.П. Гришаевой. </a:t>
            </a:r>
          </a:p>
          <a:p>
            <a:pPr marL="137160" indent="0">
              <a:buNone/>
            </a:pPr>
            <a:r>
              <a:rPr lang="ru-RU" sz="3000" b="1" dirty="0" smtClean="0">
                <a:solidFill>
                  <a:srgbClr val="0070C0"/>
                </a:solidFill>
              </a:rPr>
              <a:t> </a:t>
            </a:r>
          </a:p>
          <a:p>
            <a:endParaRPr lang="ru-RU" sz="3000" b="1" dirty="0" smtClean="0">
              <a:solidFill>
                <a:srgbClr val="0070C0"/>
              </a:solidFill>
            </a:endParaRPr>
          </a:p>
          <a:p>
            <a:r>
              <a:rPr lang="ru-RU" sz="3000" b="1" dirty="0" smtClean="0">
                <a:solidFill>
                  <a:schemeClr val="bg1"/>
                </a:solidFill>
              </a:rPr>
              <a:t>Это телефон доверия для детей, который дает им возможность открыть сказочному персонажу то, что трудно доверить взрослым при очном общении.</a:t>
            </a:r>
            <a:endParaRPr lang="ru-RU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61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3600" b="1" dirty="0" smtClean="0">
                <a:solidFill>
                  <a:srgbClr val="FF0000"/>
                </a:solidFill>
                <a:effectLst/>
              </a:rPr>
              <a:t>Задачи педагогической технологии</a:t>
            </a:r>
            <a:br>
              <a:rPr lang="ru-RU" sz="3600" b="1" dirty="0" smtClean="0">
                <a:solidFill>
                  <a:srgbClr val="FF0000"/>
                </a:solidFill>
                <a:effectLst/>
              </a:rPr>
            </a:br>
            <a:r>
              <a:rPr lang="ru-RU" sz="3600" b="1" dirty="0" smtClean="0">
                <a:solidFill>
                  <a:srgbClr val="FF0000"/>
                </a:solidFill>
                <a:effectLst/>
              </a:rPr>
              <a:t> «Волшебный телефон»</a:t>
            </a:r>
            <a:endParaRPr lang="ru-RU" sz="36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Развивать у детей умение самостоятельно выражать свои мысли и чувства; развивать социальную активность.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Понять, что глубинно волнует ребенка, в какой помощи он нуждается.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Определять степень эффективности усвоения ребенком той или иной программы, технологии и т.д.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Дать позитивную инструкцию поведения или задать вопрос для дальнейшего морально-нравственного размышления.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Своевременно реагировать на решение детских проблем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99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Что главное в работе по данной технологии?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302707"/>
            <a:ext cx="10972800" cy="5006653"/>
          </a:xfrm>
        </p:spPr>
        <p:txBody>
          <a:bodyPr>
            <a:noAutofit/>
          </a:bodyPr>
          <a:lstStyle/>
          <a:p>
            <a:pPr marL="13716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bg1"/>
                </a:solidFill>
              </a:rPr>
              <a:t>1. Создать благоприятные условия: шатёр уединения, мягкие подушки, пледы, красивый сказочный телефон, песочные часы, по которым ребёнок определяет время разговора.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000" b="1" dirty="0">
              <a:solidFill>
                <a:schemeClr val="bg1"/>
              </a:solidFill>
            </a:endParaRPr>
          </a:p>
          <a:p>
            <a:pPr marL="13716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bg1"/>
                </a:solidFill>
              </a:rPr>
              <a:t>2. Огромное значение имеет личность ведущего «Волшебного телефона». Наиболее подходит для этой деятельности </a:t>
            </a:r>
            <a:r>
              <a:rPr lang="ru-RU" sz="2000" b="1" dirty="0" smtClean="0">
                <a:solidFill>
                  <a:schemeClr val="bg1"/>
                </a:solidFill>
              </a:rPr>
              <a:t>психолог </a:t>
            </a:r>
            <a:r>
              <a:rPr lang="ru-RU" sz="2000" b="1" dirty="0">
                <a:solidFill>
                  <a:schemeClr val="bg1"/>
                </a:solidFill>
              </a:rPr>
              <a:t>ДОО, но им может быть любой сотрудник, соответствующий следующим критериям</a:t>
            </a:r>
            <a:r>
              <a:rPr lang="ru-RU" sz="2000" b="1" dirty="0" smtClean="0">
                <a:solidFill>
                  <a:schemeClr val="bg1"/>
                </a:solidFill>
              </a:rPr>
              <a:t>:</a:t>
            </a:r>
            <a:endParaRPr lang="ru-RU" sz="2000" b="1" dirty="0">
              <a:solidFill>
                <a:schemeClr val="bg1"/>
              </a:solidFill>
            </a:endParaRPr>
          </a:p>
          <a:p>
            <a:pPr marL="13716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bg1"/>
                </a:solidFill>
              </a:rPr>
              <a:t>- наличие специальных знаний в области детской психологии</a:t>
            </a:r>
            <a:r>
              <a:rPr lang="ru-RU" sz="2000" b="1" dirty="0" smtClean="0">
                <a:solidFill>
                  <a:schemeClr val="bg1"/>
                </a:solidFill>
              </a:rPr>
              <a:t>;</a:t>
            </a:r>
            <a:endParaRPr lang="ru-RU" sz="2000" b="1" dirty="0">
              <a:solidFill>
                <a:schemeClr val="bg1"/>
              </a:solidFill>
            </a:endParaRPr>
          </a:p>
          <a:p>
            <a:pPr marL="13716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bg1"/>
                </a:solidFill>
              </a:rPr>
              <a:t>- знание детской субкультуры, особенно мультфильмов, которыми увлечены в данный период дети</a:t>
            </a:r>
            <a:r>
              <a:rPr lang="ru-RU" sz="2000" b="1" dirty="0" smtClean="0">
                <a:solidFill>
                  <a:schemeClr val="bg1"/>
                </a:solidFill>
              </a:rPr>
              <a:t>;</a:t>
            </a:r>
            <a:endParaRPr lang="ru-RU" sz="2000" b="1" dirty="0">
              <a:solidFill>
                <a:schemeClr val="bg1"/>
              </a:solidFill>
            </a:endParaRPr>
          </a:p>
          <a:p>
            <a:pPr marL="13716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bg1"/>
                </a:solidFill>
              </a:rPr>
              <a:t>- наличие у взрослых актёрских способностей</a:t>
            </a:r>
            <a:r>
              <a:rPr lang="ru-RU" sz="2000" b="1" dirty="0" smtClean="0">
                <a:solidFill>
                  <a:schemeClr val="bg1"/>
                </a:solidFill>
              </a:rPr>
              <a:t>;</a:t>
            </a:r>
            <a:endParaRPr lang="ru-RU" sz="2000" b="1" dirty="0">
              <a:solidFill>
                <a:schemeClr val="bg1"/>
              </a:solidFill>
            </a:endParaRPr>
          </a:p>
          <a:p>
            <a:pPr marL="13716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bg1"/>
                </a:solidFill>
              </a:rPr>
              <a:t>- способность сохранить конфиденциальность полученной в беседе с ребёнком информации, но вместе с тем умение донести до воспитателя и родителей её смысл, если это необходимо для коррекции развития ребёнка.</a:t>
            </a:r>
          </a:p>
          <a:p>
            <a:endParaRPr lang="ru-RU" sz="2000" dirty="0"/>
          </a:p>
          <a:p>
            <a:r>
              <a:rPr lang="ru-RU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5173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0280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Вопросы: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177447"/>
            <a:ext cx="10972800" cy="513191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Какие передачи, мультфильмы нравятся больше всего? Почему?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Какие герои мультфильмов тебе </a:t>
            </a:r>
            <a:r>
              <a:rPr lang="ru-RU" dirty="0">
                <a:solidFill>
                  <a:schemeClr val="bg1"/>
                </a:solidFill>
              </a:rPr>
              <a:t>нравятся больше всего? Почему</a:t>
            </a:r>
            <a:r>
              <a:rPr lang="ru-RU" dirty="0" smtClean="0">
                <a:solidFill>
                  <a:schemeClr val="bg1"/>
                </a:solidFill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Какой герой компьютерных игр тебе </a:t>
            </a:r>
            <a:r>
              <a:rPr lang="ru-RU" dirty="0">
                <a:solidFill>
                  <a:schemeClr val="bg1"/>
                </a:solidFill>
              </a:rPr>
              <a:t>нравятся больше всего? Почему?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С какими героями мультфильмов и компьютерных игр ты бы стал дружить и почему?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Каких героев сказок ты знаешь?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Кто из них тебе нравится и почему?</a:t>
            </a:r>
            <a:endParaRPr lang="ru-RU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362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Трудности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сомнения, «а правда ли все это»;</a:t>
            </a:r>
          </a:p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в</a:t>
            </a:r>
            <a:r>
              <a:rPr lang="ru-RU" dirty="0" smtClean="0">
                <a:solidFill>
                  <a:schemeClr val="bg1"/>
                </a:solidFill>
              </a:rPr>
              <a:t>ера, что «этот герой существует на самом деле» и что «телефон на самом деле волшебный»;</a:t>
            </a:r>
          </a:p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з</a:t>
            </a:r>
            <a:r>
              <a:rPr lang="ru-RU" dirty="0" smtClean="0">
                <a:solidFill>
                  <a:schemeClr val="bg1"/>
                </a:solidFill>
              </a:rPr>
              <a:t>нание детской субкультуры, персонажей мультфильмов;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обладание актерскими способностями.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270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3200" dirty="0" smtClean="0">
                <a:solidFill>
                  <a:srgbClr val="FF0000"/>
                </a:solidFill>
                <a:effectLst/>
              </a:rPr>
              <a:t>Организация </a:t>
            </a:r>
            <a:r>
              <a:rPr lang="ru-RU" sz="3200" dirty="0" smtClean="0">
                <a:solidFill>
                  <a:srgbClr val="FF0000"/>
                </a:solidFill>
                <a:effectLst/>
              </a:rPr>
              <a:t>технологии в ДОУ </a:t>
            </a:r>
            <a:br>
              <a:rPr lang="ru-RU" sz="3200" dirty="0" smtClean="0">
                <a:solidFill>
                  <a:srgbClr val="FF0000"/>
                </a:solidFill>
                <a:effectLst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</a:rPr>
              <a:t>«Волшебный телефон»  </a:t>
            </a:r>
            <a:endParaRPr lang="ru-RU" sz="32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/>
              <a:t> </a:t>
            </a: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Предварительная беседа с детьми о «Волшебном телефоне», его назначении и желании детей пообщаться по такому телефону.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E:\Downloads\Image-1 (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381" y="3584732"/>
            <a:ext cx="3219189" cy="287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E:\Downloads\Image-1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759" y="1565754"/>
            <a:ext cx="2705622" cy="293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24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/>
              </a:rPr>
              <a:t>Создание позитивного настроя:</a:t>
            </a:r>
            <a:endParaRPr lang="ru-RU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Какие любимые персонажи мультфильмов и сказок у наших детей. </a:t>
            </a: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Демонстрация телефона,  места проведения данной «игры».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213" y="2870280"/>
            <a:ext cx="1947798" cy="2053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Home\Desktop\image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503" y="1515649"/>
            <a:ext cx="2625247" cy="372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ome\Desktop\image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167" y="1515649"/>
            <a:ext cx="2349673" cy="372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83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25145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074" name="Picture 2" descr="C:\Users\Home\Desktop\image0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456" y="503631"/>
            <a:ext cx="2501508" cy="303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ome\Desktop\image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960" y="503631"/>
            <a:ext cx="2492679" cy="303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Home\Desktop\image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556" y="3533897"/>
            <a:ext cx="2462408" cy="300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Home\Desktop\image3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121" y="493899"/>
            <a:ext cx="2424830" cy="303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Home\Desktop\image4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960" y="3543630"/>
            <a:ext cx="2443357" cy="303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Home\Desktop\image5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121" y="3533897"/>
            <a:ext cx="2424830" cy="300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779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effectLst/>
              </a:rPr>
              <a:t>«Волшебный телефон» работает!</a:t>
            </a:r>
            <a:endParaRPr lang="ru-RU" sz="32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52603"/>
            <a:ext cx="4851748" cy="4873561"/>
          </a:xfrm>
        </p:spPr>
        <p:txBody>
          <a:bodyPr/>
          <a:lstStyle/>
          <a:p>
            <a:pPr marL="137160" indent="0"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 </a:t>
            </a:r>
          </a:p>
          <a:p>
            <a:pPr marL="137160" indent="0">
              <a:buNone/>
            </a:pPr>
            <a:endParaRPr lang="ru-RU" sz="2800" b="1" dirty="0">
              <a:solidFill>
                <a:srgbClr val="0070C0"/>
              </a:solidFill>
            </a:endParaRPr>
          </a:p>
          <a:p>
            <a:pPr marL="137160" indent="0">
              <a:buNone/>
            </a:pPr>
            <a:endParaRPr lang="ru-RU" sz="2800" b="1" dirty="0" smtClean="0">
              <a:solidFill>
                <a:srgbClr val="0070C0"/>
              </a:solidFill>
            </a:endParaRPr>
          </a:p>
          <a:p>
            <a:pPr marL="137160" indent="0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Общение с любимым персонажем наедине по телефону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Picture 7" descr="C:\Users\Home\Desktop\image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35" y="1327760"/>
            <a:ext cx="3477016" cy="472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012" y="1327759"/>
            <a:ext cx="3294344" cy="4729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28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Подведение итогов общения по «волшебному телефону»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 детьми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 взрослыми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 descr="C:\Users\Home\Desktop\image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33" y="2184397"/>
            <a:ext cx="3745282" cy="446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ome\Desktop\image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680" y="2184397"/>
            <a:ext cx="3589750" cy="446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02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Результаты: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390388" y="1590804"/>
            <a:ext cx="9619989" cy="4396635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ru-RU" sz="2800" dirty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bg1"/>
                </a:solidFill>
              </a:rPr>
              <a:t>Приобретают практические навыки и умения;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ru-RU" sz="2800" dirty="0" smtClean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bg1"/>
                </a:solidFill>
              </a:rPr>
              <a:t>Становятся более самостоятельными, инициативными, активными и открытыми, более ответственными;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ru-RU" sz="2800" dirty="0" smtClean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bg1"/>
                </a:solidFill>
              </a:rPr>
              <a:t>Ребенок привыкает следить за временем разговора, учится планировать свою деятельность, совершенствует навыки общения.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45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000" smtClean="0">
                <a:solidFill>
                  <a:srgbClr val="FF0000"/>
                </a:solidFill>
              </a:rPr>
              <a:t>Спасибо </a:t>
            </a:r>
            <a:r>
              <a:rPr lang="ru-RU" sz="8000" dirty="0" smtClean="0">
                <a:solidFill>
                  <a:srgbClr val="FF0000"/>
                </a:solidFill>
              </a:rPr>
              <a:t>за внимание!</a:t>
            </a:r>
            <a:endParaRPr lang="ru-RU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542</TotalTime>
  <Words>465</Words>
  <Application>Microsoft Office PowerPoint</Application>
  <PresentationFormat>Произвольный</PresentationFormat>
  <Paragraphs>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МАДОУ «Детский сад комбинированного вида № 13 г. Шебекино Белгородской области»  педагогическАЯ ТехнологиЯ «Волшебный телефон»    </vt:lpstr>
      <vt:lpstr>Презентация PowerPoint</vt:lpstr>
      <vt:lpstr> Задачи педагогической технологии  «Волшебный телефон»</vt:lpstr>
      <vt:lpstr>Что главное в работе по данной технологии?</vt:lpstr>
      <vt:lpstr>Вопросы:</vt:lpstr>
      <vt:lpstr>Трудности</vt:lpstr>
      <vt:lpstr> Организация технологии в ДОУ  «Волшебный телефон»  </vt:lpstr>
      <vt:lpstr>Создание позитивного настроя:</vt:lpstr>
      <vt:lpstr>Презентация PowerPoint</vt:lpstr>
      <vt:lpstr>«Волшебный телефон» работает!</vt:lpstr>
      <vt:lpstr>Подведение итогов общения по «волшебному телефону»</vt:lpstr>
      <vt:lpstr>Результаты: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развивающего общения   «Волшебный телефон»</dc:title>
  <dc:creator>admin1</dc:creator>
  <cp:lastModifiedBy>Пользователь Windows</cp:lastModifiedBy>
  <cp:revision>56</cp:revision>
  <dcterms:created xsi:type="dcterms:W3CDTF">2017-01-20T06:32:12Z</dcterms:created>
  <dcterms:modified xsi:type="dcterms:W3CDTF">2021-01-20T19:15:21Z</dcterms:modified>
</cp:coreProperties>
</file>